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2" r:id="rId2"/>
    <p:sldId id="261" r:id="rId3"/>
    <p:sldId id="257" r:id="rId4"/>
    <p:sldId id="259" r:id="rId5"/>
    <p:sldId id="265" r:id="rId6"/>
    <p:sldId id="266" r:id="rId7"/>
    <p:sldId id="268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85" r:id="rId17"/>
    <p:sldId id="279" r:id="rId18"/>
    <p:sldId id="280" r:id="rId19"/>
    <p:sldId id="281" r:id="rId20"/>
    <p:sldId id="282" r:id="rId21"/>
    <p:sldId id="293" r:id="rId22"/>
    <p:sldId id="283" r:id="rId23"/>
    <p:sldId id="284" r:id="rId24"/>
    <p:sldId id="269" r:id="rId25"/>
    <p:sldId id="291" r:id="rId26"/>
    <p:sldId id="286" r:id="rId27"/>
    <p:sldId id="288" r:id="rId28"/>
    <p:sldId id="267" r:id="rId29"/>
    <p:sldId id="290" r:id="rId30"/>
    <p:sldId id="292" r:id="rId31"/>
    <p:sldId id="289" r:id="rId32"/>
    <p:sldId id="274" r:id="rId33"/>
    <p:sldId id="258" r:id="rId34"/>
    <p:sldId id="287" r:id="rId3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555" autoAdjust="0"/>
  </p:normalViewPr>
  <p:slideViewPr>
    <p:cSldViewPr>
      <p:cViewPr varScale="1">
        <p:scale>
          <a:sx n="110" d="100"/>
          <a:sy n="110" d="100"/>
        </p:scale>
        <p:origin x="667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93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B82F8-66FF-4CD9-B846-835343F88C57}" type="datetimeFigureOut">
              <a:rPr lang="ru-RU" smtClean="0"/>
              <a:pPr/>
              <a:t>ср 26.08.20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FEC33-C46F-4ED5-8443-A7BBFD797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89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50294-3C24-4780-9138-86F4481F9418}" type="datetimeFigureOut">
              <a:rPr lang="ru-RU" smtClean="0"/>
              <a:pPr/>
              <a:t>ср 26.08.20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198AA-7710-457C-837D-283DD270C6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7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alphaModFix amt="7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78389_e5c8d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2396" y="2207715"/>
            <a:ext cx="1857356" cy="300724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10" name="Рисунок 9" descr="Summ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458696" y="71439"/>
            <a:ext cx="1532744" cy="1142989"/>
          </a:xfrm>
          <a:prstGeom prst="rect">
            <a:avLst/>
          </a:prstGeom>
        </p:spPr>
      </p:pic>
      <p:pic>
        <p:nvPicPr>
          <p:cNvPr id="11" name="Рисунок 10" descr="0_aed66_6539f88b_L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357568"/>
            <a:ext cx="2164789" cy="1714512"/>
          </a:xfrm>
          <a:prstGeom prst="rect">
            <a:avLst/>
          </a:prstGeom>
        </p:spPr>
      </p:pic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B3850-CB33-41F0-BC4C-731765A00035}" type="datetime1">
              <a:rPr lang="ru-RU" smtClean="0"/>
              <a:t>ср 26.08.20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0C696-E862-4B28-8BEC-237D990FEEDB}" type="datetime1">
              <a:rPr lang="ru-RU" smtClean="0"/>
              <a:t>ср 26.08.20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CFB58-34F1-4074-AD3E-941C52DDA47E}" type="datetime1">
              <a:rPr lang="ru-RU" smtClean="0"/>
              <a:t>ср 26.08.20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0_8cccb_b70a3708_M.png"/>
          <p:cNvPicPr>
            <a:picLocks noChangeAspect="1"/>
          </p:cNvPicPr>
          <p:nvPr userDrawn="1"/>
        </p:nvPicPr>
        <p:blipFill>
          <a:blip r:embed="rId2"/>
          <a:srcRect r="51373"/>
          <a:stretch>
            <a:fillRect/>
          </a:stretch>
        </p:blipFill>
        <p:spPr>
          <a:xfrm>
            <a:off x="33007" y="3000378"/>
            <a:ext cx="967093" cy="20716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73F85-7605-4421-AA8B-E22DCE43638A}" type="datetime1">
              <a:rPr lang="ru-RU" smtClean="0"/>
              <a:t>ср 26.08.20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0_8ccc6_9a809a2e_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0193223">
            <a:off x="8138188" y="4441376"/>
            <a:ext cx="914402" cy="649225"/>
          </a:xfrm>
          <a:prstGeom prst="rect">
            <a:avLst/>
          </a:prstGeom>
        </p:spPr>
      </p:pic>
      <p:pic>
        <p:nvPicPr>
          <p:cNvPr id="10" name="Рисунок 9" descr="Summer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715272" y="71438"/>
            <a:ext cx="1341149" cy="10001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837D-5FAA-4283-B3A3-B492D67C8CCD}" type="datetime1">
              <a:rPr lang="ru-RU" smtClean="0"/>
              <a:t>ср 26.08.20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C237-E6CD-4F06-B6D9-FADD3278D92C}" type="datetime1">
              <a:rPr lang="ru-RU" smtClean="0"/>
              <a:t>ср 26.08.20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0_aed66_6539f88b_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7563055" y="3714758"/>
            <a:ext cx="1509537" cy="1357322"/>
          </a:xfrm>
          <a:prstGeom prst="rect">
            <a:avLst/>
          </a:prstGeom>
        </p:spPr>
      </p:pic>
      <p:pic>
        <p:nvPicPr>
          <p:cNvPr id="9" name="Рисунок 8" descr="Summ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126671" y="142876"/>
            <a:ext cx="1159181" cy="10001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4067-0976-4208-B1A5-127F68692516}" type="datetime1">
              <a:rPr lang="ru-RU" smtClean="0"/>
              <a:t>ср 26.08.20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1178389_e5c8d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2396" y="2285998"/>
            <a:ext cx="1857356" cy="3007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71A3-3A12-4F92-BDA2-2B9CA76A400D}" type="datetime1">
              <a:rPr lang="ru-RU" smtClean="0"/>
              <a:t>ср 26.08.20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 descr="0_8cccb_b70a3708_M.png"/>
          <p:cNvPicPr>
            <a:picLocks noChangeAspect="1"/>
          </p:cNvPicPr>
          <p:nvPr userDrawn="1"/>
        </p:nvPicPr>
        <p:blipFill>
          <a:blip r:embed="rId2"/>
          <a:srcRect r="51373"/>
          <a:stretch>
            <a:fillRect/>
          </a:stretch>
        </p:blipFill>
        <p:spPr>
          <a:xfrm>
            <a:off x="8143900" y="3000378"/>
            <a:ext cx="967093" cy="2071684"/>
          </a:xfrm>
          <a:prstGeom prst="rect">
            <a:avLst/>
          </a:prstGeom>
        </p:spPr>
      </p:pic>
      <p:pic>
        <p:nvPicPr>
          <p:cNvPr id="7" name="Рисунок 6" descr="0_aed59_fbfae21c_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15759492">
            <a:off x="8341955" y="2862309"/>
            <a:ext cx="774909" cy="526938"/>
          </a:xfrm>
          <a:prstGeom prst="rect">
            <a:avLst/>
          </a:prstGeom>
        </p:spPr>
      </p:pic>
      <p:pic>
        <p:nvPicPr>
          <p:cNvPr id="8" name="Рисунок 7" descr="0_8ccc6_9a809a2e_M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128584" y="4387869"/>
            <a:ext cx="1014392" cy="755631"/>
          </a:xfrm>
          <a:prstGeom prst="rect">
            <a:avLst/>
          </a:prstGeom>
        </p:spPr>
      </p:pic>
      <p:pic>
        <p:nvPicPr>
          <p:cNvPr id="9" name="Рисунок 8" descr="Summer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26671" y="142876"/>
            <a:ext cx="1159181" cy="10001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4ACB-2961-4B5F-B592-9FB01F219674}" type="datetime1">
              <a:rPr lang="ru-RU" smtClean="0"/>
              <a:t>ср 26.08.20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0_8cccb_b70a3708_M.png"/>
          <p:cNvPicPr>
            <a:picLocks noChangeAspect="1"/>
          </p:cNvPicPr>
          <p:nvPr userDrawn="1"/>
        </p:nvPicPr>
        <p:blipFill>
          <a:blip r:embed="rId2"/>
          <a:srcRect r="51373"/>
          <a:stretch>
            <a:fillRect/>
          </a:stretch>
        </p:blipFill>
        <p:spPr>
          <a:xfrm>
            <a:off x="104445" y="3000378"/>
            <a:ext cx="967093" cy="2071684"/>
          </a:xfrm>
          <a:prstGeom prst="rect">
            <a:avLst/>
          </a:prstGeom>
        </p:spPr>
      </p:pic>
      <p:pic>
        <p:nvPicPr>
          <p:cNvPr id="10" name="Рисунок 9" descr="0_aed59_fbfae21c_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14997189">
            <a:off x="236991" y="2582612"/>
            <a:ext cx="914402" cy="621793"/>
          </a:xfrm>
          <a:prstGeom prst="rect">
            <a:avLst/>
          </a:prstGeom>
        </p:spPr>
      </p:pic>
      <p:pic>
        <p:nvPicPr>
          <p:cNvPr id="11" name="Рисунок 10" descr="0_aed4c_6463ab77_M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16200000">
            <a:off x="8328575" y="41781"/>
            <a:ext cx="714361" cy="773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79F1-B79A-4A6E-8625-B425739F326E}" type="datetime1">
              <a:rPr lang="ru-RU" smtClean="0"/>
              <a:t>ср 26.08.20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61D-24C0-499A-BF99-92E79EFB9955}" type="datetime1">
              <a:rPr lang="ru-RU" smtClean="0"/>
              <a:t>ср 26.08.20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7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4B93-C0E0-41BD-9D24-8D2DA7DFBF5A}" type="datetime1">
              <a:rPr lang="ru-RU" smtClean="0"/>
              <a:t>ср 26.08.20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Пасечник Е.А.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3441-BBDF-456D-8BB2-BE2E6984E5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1755"/>
            </a:avLst>
          </a:prstGeom>
          <a:solidFill>
            <a:srgbClr val="FF0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 rot="21101922">
            <a:off x="538320" y="1782436"/>
            <a:ext cx="7772400" cy="1103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Как мы провели ЛЕТО!!!</a:t>
            </a:r>
            <a:endParaRPr kumimoji="0" lang="ru-RU" sz="6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639" y="2734548"/>
            <a:ext cx="277268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Павлова Алёна Александровна</a:t>
            </a:r>
            <a:endParaRPr lang="ru-RU" sz="1400" b="1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8619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dirty="0" smtClean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Детский сад №5</a:t>
            </a:r>
            <a:endParaRPr lang="ru-RU" sz="14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33950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НАШЕ </a:t>
            </a:r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ТВОРЧЕСТВО:</a:t>
            </a:r>
          </a:p>
          <a:p>
            <a:pPr algn="ctr"/>
            <a:endParaRPr lang="ru-RU" b="1" i="1" dirty="0" smtClean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08834"/>
            <a:ext cx="2360861" cy="3147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5566"/>
            <a:ext cx="2252849" cy="3003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97" y="1347614"/>
            <a:ext cx="2090831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83518"/>
            <a:ext cx="5733256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15483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9242"/>
                </a:solidFill>
                <a:latin typeface="Segoe Print" pitchFamily="2" charset="0"/>
              </a:rPr>
              <a:t>Водные процедуры</a:t>
            </a:r>
            <a:endParaRPr lang="ru-RU" b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55552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А теперь пора водицей</a:t>
            </a:r>
          </a:p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Детям вдоволь насладиться.</a:t>
            </a:r>
          </a:p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Раздается шум и смех, лица радостны у всех!</a:t>
            </a:r>
            <a:endParaRPr lang="ru-RU" sz="1600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7534"/>
            <a:ext cx="2864916" cy="3819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32744"/>
            <a:ext cx="2576885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1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26" y="596176"/>
            <a:ext cx="4093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Здоровье, закалка – превыше всего,</a:t>
            </a:r>
          </a:p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И знают об этом все дети давно!</a:t>
            </a:r>
            <a:endParaRPr lang="ru-RU" sz="1600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359"/>
            <a:ext cx="4053069" cy="3039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7654"/>
            <a:ext cx="3789040" cy="28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5483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СПОРТИВНЫЕ МЕРОПРИЯТИЯ И РАЗВЛЕЧЕНИЯ</a:t>
            </a:r>
            <a:endParaRPr lang="ru-RU" b="1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1660" y="72734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Быть здоровым – это модно! Дружно! Весело! Задорно!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15566"/>
            <a:ext cx="2135186" cy="3795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71550"/>
            <a:ext cx="2094682" cy="37238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78585"/>
            <a:ext cx="1689637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869876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Чтоб проворным стать атлетом проведём мы эстафету. Будем бегать</a:t>
            </a:r>
          </a:p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Быстро, дружно. Победить нам очень нужно!</a:t>
            </a:r>
            <a:endParaRPr lang="ru-RU" sz="1600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5468"/>
            <a:ext cx="4443986" cy="2499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7734"/>
            <a:ext cx="4315971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56592" y="62753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«ДЕНЬ СКАЗОК»</a:t>
            </a:r>
            <a:endParaRPr lang="ru-RU" b="1" i="1" dirty="0" smtClean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5486"/>
            <a:ext cx="3609968" cy="481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3962" y="370860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Тянут потянут, а вытянуть не могут…</a:t>
            </a:r>
            <a:endParaRPr lang="ru-RU" sz="1600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15566"/>
            <a:ext cx="4005064" cy="3003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91630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9601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«Сказка Маша и Медведь»</a:t>
            </a:r>
            <a:endParaRPr lang="ru-RU" b="1" i="1" dirty="0" smtClean="0">
              <a:solidFill>
                <a:srgbClr val="009242"/>
              </a:solidFill>
              <a:latin typeface="Segoe Print" pitchFamily="2" charset="0"/>
            </a:endParaRPr>
          </a:p>
          <a:p>
            <a:pPr algn="ctr"/>
            <a:endParaRPr lang="ru-RU" b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87574"/>
            <a:ext cx="2576885" cy="3435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9542"/>
            <a:ext cx="2414867" cy="3219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9622"/>
            <a:ext cx="2360861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48710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 </a:t>
            </a:r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МЕРОПРИЯТИЕ  «ДЕНЬ </a:t>
            </a:r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МОДЫ</a:t>
            </a:r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»</a:t>
            </a:r>
            <a:endParaRPr lang="ru-RU" sz="1600" i="1" dirty="0" smtClean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5526"/>
            <a:ext cx="2522879" cy="3363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75606"/>
            <a:ext cx="4677138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85786" y="1000114"/>
            <a:ext cx="7772400" cy="1102519"/>
          </a:xfrm>
        </p:spPr>
        <p:txBody>
          <a:bodyPr>
            <a:normAutofit fontScale="90000"/>
          </a:bodyPr>
          <a:lstStyle/>
          <a:p>
            <a:pPr lvl="0" defTabSz="449263" eaLnBrk="0" fontAlgn="base" hangingPunct="0">
              <a:spcAft>
                <a:spcPct val="0"/>
              </a:spcAft>
            </a:pPr>
            <a:r>
              <a:rPr lang="ru-RU" altLang="ru-RU" sz="1800" dirty="0" smtClean="0">
                <a:solidFill>
                  <a:srgbClr val="009242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«Чтобы </a:t>
            </a:r>
            <a:r>
              <a:rPr lang="ru-RU" altLang="ru-RU" sz="1800" dirty="0">
                <a:solidFill>
                  <a:srgbClr val="009242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сделать ребёнка умным и рассудительным, сделать его крепким и здоровым: пусть он работает, действует, бегает, кричит, пусть он находится в постоянном </a:t>
            </a:r>
            <a:r>
              <a:rPr lang="ru-RU" altLang="ru-RU" sz="1800" dirty="0" smtClean="0">
                <a:solidFill>
                  <a:srgbClr val="009242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движении».</a:t>
            </a:r>
            <a:r>
              <a:rPr lang="ru-RU" altLang="ru-RU" sz="1800" dirty="0">
                <a:solidFill>
                  <a:srgbClr val="009242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/>
            </a:r>
            <a:br>
              <a:rPr lang="ru-RU" altLang="ru-RU" sz="1800" dirty="0">
                <a:solidFill>
                  <a:srgbClr val="009242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br>
            <a:r>
              <a:rPr lang="ru-RU" altLang="ru-RU" sz="1800" dirty="0">
                <a:solidFill>
                  <a:srgbClr val="009242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Жан-Жак Руссо</a:t>
            </a:r>
            <a:br>
              <a:rPr lang="ru-RU" altLang="ru-RU" sz="1800" dirty="0">
                <a:solidFill>
                  <a:srgbClr val="009242"/>
                </a:solidFill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br>
            <a:endParaRPr lang="ru-RU" dirty="0">
              <a:solidFill>
                <a:srgbClr val="009242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4" y="3291830"/>
            <a:ext cx="6400800" cy="131445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9242"/>
                </a:solidFill>
                <a:latin typeface="Segoe Print" pitchFamily="2" charset="0"/>
              </a:rPr>
              <a:t>«Лучший способ сделать детей хорошими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9242"/>
                </a:solidFill>
                <a:latin typeface="Segoe Print" pitchFamily="2" charset="0"/>
              </a:rPr>
              <a:t>Это сделать их счастливыми».</a:t>
            </a:r>
          </a:p>
          <a:p>
            <a:r>
              <a:rPr lang="ru-RU" sz="2000" dirty="0" smtClean="0">
                <a:solidFill>
                  <a:srgbClr val="009242"/>
                </a:solidFill>
                <a:latin typeface="Segoe Print" pitchFamily="2" charset="0"/>
              </a:rPr>
              <a:t>Оскар Уайльд</a:t>
            </a:r>
            <a:endParaRPr lang="ru-RU" sz="2000" dirty="0">
              <a:solidFill>
                <a:srgbClr val="009242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33950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МЕРОПРИЯТИЯ ПО ЭКОЛОГИИ</a:t>
            </a:r>
            <a:endParaRPr lang="ru-RU" b="1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1059582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9242"/>
                </a:solidFill>
                <a:latin typeface="Segoe Print" pitchFamily="2" charset="0"/>
              </a:rPr>
              <a:t>Давайте вместе Землю украшать, сажать цветы повсюду. Давайте вместе Землю уважать и относиться к ней как к чуду!</a:t>
            </a:r>
            <a:endParaRPr lang="ru-RU" sz="1400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43558"/>
            <a:ext cx="4197085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Пасечник Е.А.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1510"/>
            <a:ext cx="2846915" cy="3795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1530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91630"/>
            <a:ext cx="4389107" cy="3291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9502"/>
            <a:ext cx="429309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8351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МЕРОПРИЯТИЕ ПОСВЯЩЕННОЕ РУССКОЙ БЕРЁЗЕ</a:t>
            </a:r>
            <a:endParaRPr lang="ru-RU" b="1" i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9869"/>
            <a:ext cx="3813043" cy="28597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91630"/>
            <a:ext cx="429309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4005064" cy="3003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63638"/>
            <a:ext cx="3909053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2755"/>
            <a:ext cx="4443958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26749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«ДЕНЬ ОВОЩА»</a:t>
            </a:r>
            <a:endParaRPr lang="ru-RU" b="1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71" y="1995686"/>
            <a:ext cx="3623805" cy="2717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3558"/>
            <a:ext cx="4485117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7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2347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ДЕНЬ ГОСУДАРСТВЕННОГО ФЛАГА РОССИИ</a:t>
            </a:r>
            <a:endParaRPr lang="ru-RU" b="1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1148740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Флаг бывает разный,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Но мне всего милей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Бело-синий-красный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Флаг Родины моей.</a:t>
            </a:r>
            <a:endParaRPr lang="ru-RU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3441"/>
            <a:ext cx="3170951" cy="4227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31486"/>
            <a:ext cx="2630891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75606"/>
            <a:ext cx="4005064" cy="3003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5566"/>
            <a:ext cx="4197085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1324" y="627534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До чего хорош денек!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Веет легкий ветерок.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Солнца летнего лучи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Так приятно горячи!</a:t>
            </a:r>
            <a:endParaRPr lang="ru-RU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6927" y="19548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9242"/>
                </a:solidFill>
                <a:latin typeface="Segoe Print" pitchFamily="2" charset="0"/>
              </a:rPr>
              <a:t>ИГРЫ НА СВЕЖЕМ ВОЗДУХЕ</a:t>
            </a:r>
            <a:endParaRPr lang="ru-RU" b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4818"/>
            <a:ext cx="2576885" cy="3435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48" y="987574"/>
            <a:ext cx="2864916" cy="38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  <a:latin typeface="Segoe Print" pitchFamily="2" charset="0"/>
                <a:ea typeface="Arial Unicode MS" pitchFamily="34" charset="-128"/>
                <a:cs typeface="Arial Unicode MS" pitchFamily="34" charset="-128"/>
              </a:rPr>
              <a:t>Задачи</a:t>
            </a:r>
            <a:endParaRPr lang="ru-RU" i="1" dirty="0">
              <a:solidFill>
                <a:srgbClr val="FF0000"/>
              </a:solidFill>
              <a:latin typeface="Segoe Print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 algn="ctr" defTabSz="44926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b="1" dirty="0">
              <a:solidFill>
                <a:srgbClr val="FF0000"/>
              </a:solidFill>
              <a:latin typeface="Segoe Script" panose="020B0504020000000003" pitchFamily="34" charset="0"/>
              <a:cs typeface="Arial" panose="020B0604020202020204" pitchFamily="34" charset="0"/>
            </a:endParaRPr>
          </a:p>
          <a:p>
            <a:pPr marL="0" lvl="0" indent="0" defTabSz="44926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2000" b="1" dirty="0">
              <a:solidFill>
                <a:prstClr val="black"/>
              </a:solidFill>
              <a:latin typeface="Segoe Script" panose="020B0504020000000003" pitchFamily="34" charset="0"/>
              <a:cs typeface="Arial" panose="020B0604020202020204" pitchFamily="34" charset="0"/>
            </a:endParaRPr>
          </a:p>
          <a:p>
            <a:pPr marL="285750" lvl="0" indent="-28575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rgbClr val="009242"/>
                </a:solidFill>
                <a:latin typeface="Segoe Print" pitchFamily="2" charset="0"/>
                <a:cs typeface="Arial" panose="020B0604020202020204" pitchFamily="34" charset="0"/>
              </a:rPr>
              <a:t>Создать условия, обеспечивающие оздоровление и безопасность детей в летний период; </a:t>
            </a:r>
          </a:p>
          <a:p>
            <a:pPr marL="285750" lvl="0" indent="-28575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rgbClr val="009242"/>
                </a:solidFill>
                <a:latin typeface="Segoe Print" pitchFamily="2" charset="0"/>
                <a:cs typeface="Arial" panose="020B0604020202020204" pitchFamily="34" charset="0"/>
              </a:rPr>
              <a:t>Развивать познавательный интерес и экологическую культуру через исследовательскую и игровую деятельность; </a:t>
            </a:r>
          </a:p>
          <a:p>
            <a:pPr marL="285750" lvl="0" indent="-28575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rgbClr val="009242"/>
                </a:solidFill>
                <a:latin typeface="Segoe Print" pitchFamily="2" charset="0"/>
                <a:cs typeface="Arial" panose="020B0604020202020204" pitchFamily="34" charset="0"/>
              </a:rPr>
              <a:t>Воспитывать привычку повседневной физической активности;</a:t>
            </a:r>
          </a:p>
          <a:p>
            <a:pPr marL="285750" lvl="0" indent="-28575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solidFill>
                  <a:srgbClr val="009242"/>
                </a:solidFill>
                <a:latin typeface="Segoe Print" pitchFamily="2" charset="0"/>
                <a:cs typeface="Arial" panose="020B0604020202020204" pitchFamily="34" charset="0"/>
              </a:rPr>
              <a:t>Способствовать активному вовлечению родителей в образовательно-воспитательную деятельность детского сада. </a:t>
            </a:r>
          </a:p>
          <a:p>
            <a:endParaRPr lang="ru-RU" dirty="0">
              <a:solidFill>
                <a:srgbClr val="009242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4005064" cy="3003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9502"/>
            <a:ext cx="3278963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934125">
            <a:off x="2627784" y="771550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Segoe Print" pitchFamily="2" charset="0"/>
              </a:rPr>
              <a:t>ВОТ ОНО</a:t>
            </a:r>
          </a:p>
          <a:p>
            <a:endParaRPr lang="ru-RU" sz="3200" b="1" i="1" dirty="0">
              <a:solidFill>
                <a:srgbClr val="FF0000"/>
              </a:solidFill>
              <a:latin typeface="Segoe Print" pitchFamily="2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Segoe Print" pitchFamily="2" charset="0"/>
              </a:rPr>
              <a:t>   КАКОЕ, </a:t>
            </a:r>
          </a:p>
          <a:p>
            <a:endParaRPr lang="ru-RU" sz="3200" b="1" i="1" dirty="0">
              <a:solidFill>
                <a:srgbClr val="FF0000"/>
              </a:solidFill>
              <a:latin typeface="Segoe Print" pitchFamily="2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Segoe Print" pitchFamily="2" charset="0"/>
              </a:rPr>
              <a:t>      НАШЕ</a:t>
            </a:r>
          </a:p>
          <a:p>
            <a:endParaRPr lang="ru-RU" sz="3200" b="1" i="1" dirty="0">
              <a:solidFill>
                <a:srgbClr val="FF0000"/>
              </a:solidFill>
              <a:latin typeface="Segoe Print" pitchFamily="2" charset="0"/>
            </a:endParaRPr>
          </a:p>
          <a:p>
            <a:r>
              <a:rPr lang="ru-RU" sz="3200" b="1" i="1" dirty="0" smtClean="0">
                <a:solidFill>
                  <a:srgbClr val="FF0000"/>
                </a:solidFill>
                <a:latin typeface="Segoe Print" pitchFamily="2" charset="0"/>
              </a:rPr>
              <a:t>          ЛЕТО!!!</a:t>
            </a:r>
            <a:endParaRPr lang="ru-RU" sz="3200" b="1" i="1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252841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9242"/>
                </a:solidFill>
                <a:latin typeface="Segoe Print" pitchFamily="2" charset="0"/>
              </a:rPr>
              <a:t>«Водные развлечения»</a:t>
            </a:r>
            <a:endParaRPr lang="ru-RU" b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601326"/>
            <a:ext cx="3905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Задор в мальчишеских глазах, попутный ветер в парусах,</a:t>
            </a:r>
          </a:p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И, если честно, им неважно, что флот у нас бумажный,</a:t>
            </a:r>
          </a:p>
          <a:p>
            <a:r>
              <a:rPr lang="ru-RU" sz="1600" i="1" dirty="0" smtClean="0">
                <a:solidFill>
                  <a:srgbClr val="009242"/>
                </a:solidFill>
                <a:latin typeface="Segoe Print" pitchFamily="2" charset="0"/>
              </a:rPr>
              <a:t>Ведь главное во всём всегда, чтоб светлою стала мечта!</a:t>
            </a:r>
            <a:endParaRPr lang="ru-RU" sz="1600" i="1" dirty="0">
              <a:solidFill>
                <a:srgbClr val="009242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11510"/>
            <a:ext cx="8229600" cy="493563"/>
          </a:xfrm>
        </p:spPr>
        <p:txBody>
          <a:bodyPr>
            <a:normAutofit/>
          </a:bodyPr>
          <a:lstStyle/>
          <a:p>
            <a:endParaRPr lang="ru-RU" sz="1800" b="1" i="1" dirty="0">
              <a:solidFill>
                <a:srgbClr val="009242"/>
              </a:solidFill>
              <a:latin typeface="Segoe Print" pitchFamily="2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9" y="11418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242"/>
                </a:solidFill>
                <a:latin typeface="Segoe Print" pitchFamily="2" charset="0"/>
              </a:rPr>
              <a:t>ПРАЗДНИК «День Победы»</a:t>
            </a:r>
            <a:endParaRPr lang="ru-RU" b="1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33" y="76089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9242"/>
                </a:solidFill>
                <a:latin typeface="Segoe Print" pitchFamily="2" charset="0"/>
                <a:ea typeface="Batang" pitchFamily="18" charset="-127"/>
              </a:rPr>
              <a:t>Чудесный день</a:t>
            </a:r>
          </a:p>
          <a:p>
            <a:r>
              <a:rPr lang="ru-RU" sz="1600" b="1" i="1" dirty="0" smtClean="0">
                <a:solidFill>
                  <a:srgbClr val="009242"/>
                </a:solidFill>
                <a:latin typeface="Segoe Print" pitchFamily="2" charset="0"/>
                <a:ea typeface="Batang" pitchFamily="18" charset="-127"/>
              </a:rPr>
              <a:t>Парад Победы</a:t>
            </a:r>
          </a:p>
          <a:p>
            <a:r>
              <a:rPr lang="ru-RU" sz="1600" b="1" i="1" dirty="0" smtClean="0">
                <a:solidFill>
                  <a:srgbClr val="009242"/>
                </a:solidFill>
                <a:latin typeface="Segoe Print" pitchFamily="2" charset="0"/>
                <a:ea typeface="Batang" pitchFamily="18" charset="-127"/>
              </a:rPr>
              <a:t>В этом году открыл нам лето!</a:t>
            </a:r>
          </a:p>
          <a:p>
            <a:r>
              <a:rPr lang="ru-RU" sz="1600" b="1" i="1" dirty="0" smtClean="0">
                <a:solidFill>
                  <a:srgbClr val="009242"/>
                </a:solidFill>
                <a:latin typeface="Segoe Print" pitchFamily="2" charset="0"/>
                <a:ea typeface="Batang" pitchFamily="18" charset="-127"/>
              </a:rPr>
              <a:t>Важнейшей теме посвящен,</a:t>
            </a:r>
          </a:p>
          <a:p>
            <a:r>
              <a:rPr lang="ru-RU" sz="1600" b="1" i="1" dirty="0" smtClean="0">
                <a:solidFill>
                  <a:srgbClr val="009242"/>
                </a:solidFill>
                <a:latin typeface="Segoe Print" pitchFamily="2" charset="0"/>
                <a:ea typeface="Batang" pitchFamily="18" charset="-127"/>
              </a:rPr>
              <a:t>Прекрасно вдохновляет он!</a:t>
            </a:r>
            <a:endParaRPr lang="ru-RU" sz="1600" b="1" i="1" dirty="0">
              <a:solidFill>
                <a:srgbClr val="009242"/>
              </a:solidFill>
              <a:latin typeface="Segoe Print" pitchFamily="2" charset="0"/>
              <a:ea typeface="Batang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77" y="555526"/>
            <a:ext cx="5061181" cy="3795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86194"/>
            <a:ext cx="763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9242"/>
                </a:solidFill>
                <a:latin typeface="Segoe Print" pitchFamily="2" charset="0"/>
              </a:rPr>
              <a:t>ИГРЫ С ПЕСКОМ – ЛЮБИМОЕ ЗАНЯТИЕ ДЕТЕЙ</a:t>
            </a:r>
            <a:endParaRPr lang="ru-RU" sz="1600" b="1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99543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Мы в песочнице играем, строим замок из песка, увлеклись не замечаем, что носки полны песка!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71550"/>
            <a:ext cx="2900921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83518"/>
            <a:ext cx="3008933" cy="4011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59582"/>
            <a:ext cx="4581128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43558"/>
            <a:ext cx="4389107" cy="3291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9502"/>
            <a:ext cx="3332969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7056" y="19715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По дорожке мы пойдём, дружно вместе босиком.</a:t>
            </a:r>
            <a:endParaRPr lang="ru-RU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9542"/>
            <a:ext cx="5120569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45736"/>
            <a:ext cx="4411982" cy="24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2268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9242"/>
                </a:solidFill>
                <a:latin typeface="Segoe Print" pitchFamily="2" charset="0"/>
              </a:rPr>
              <a:t>МЫ РИСУЕМ</a:t>
            </a:r>
            <a:endParaRPr lang="ru-RU" b="1" dirty="0">
              <a:solidFill>
                <a:srgbClr val="009242"/>
              </a:solidFill>
              <a:latin typeface="Segoe Prin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131590"/>
            <a:ext cx="2160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Это правда!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Ну чего же тут скрывать?</a:t>
            </a:r>
          </a:p>
          <a:p>
            <a:r>
              <a:rPr lang="ru-RU" i="1" dirty="0" smtClean="0">
                <a:solidFill>
                  <a:srgbClr val="009242"/>
                </a:solidFill>
                <a:latin typeface="Segoe Print" pitchFamily="2" charset="0"/>
              </a:rPr>
              <a:t>Дети любят очень рисовать!</a:t>
            </a:r>
            <a:endParaRPr lang="ru-RU" i="1" dirty="0">
              <a:solidFill>
                <a:srgbClr val="009242"/>
              </a:solidFill>
              <a:latin typeface="Segoe Prin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3518"/>
            <a:ext cx="2414867" cy="3219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62" y="975972"/>
            <a:ext cx="2864916" cy="38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400</Words>
  <Application>Microsoft Office PowerPoint</Application>
  <PresentationFormat>Экран (16:9)</PresentationFormat>
  <Paragraphs>70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Aharoni</vt:lpstr>
      <vt:lpstr>Arial</vt:lpstr>
      <vt:lpstr>Arial Unicode MS</vt:lpstr>
      <vt:lpstr>Batang</vt:lpstr>
      <vt:lpstr>Calibri</vt:lpstr>
      <vt:lpstr>Monotype Corsiva</vt:lpstr>
      <vt:lpstr>Segoe Print</vt:lpstr>
      <vt:lpstr>Segoe Script</vt:lpstr>
      <vt:lpstr>Times New Roman</vt:lpstr>
      <vt:lpstr>Wingdings</vt:lpstr>
      <vt:lpstr>Тема Office</vt:lpstr>
      <vt:lpstr>Презентация PowerPoint</vt:lpstr>
      <vt:lpstr>«Чтобы сделать ребёнка умным и рассудительным, сделать его крепким и здоровым: пусть он работает, действует, бегает, кричит, пусть он находится в постоянном движении». Жан-Жак Руссо 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12345</dc:creator>
  <cp:lastModifiedBy>Андрей</cp:lastModifiedBy>
  <cp:revision>70</cp:revision>
  <dcterms:created xsi:type="dcterms:W3CDTF">2019-02-13T17:12:25Z</dcterms:created>
  <dcterms:modified xsi:type="dcterms:W3CDTF">2020-08-26T18:31:51Z</dcterms:modified>
</cp:coreProperties>
</file>